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dec Pro Bold" panose="020B0604020202020204" charset="0"/>
      <p:regular r:id="rId16"/>
    </p:embeddedFont>
    <p:embeddedFont>
      <p:font typeface="Garet" panose="020B0604020202020204" charset="0"/>
      <p:regular r:id="rId17"/>
    </p:embeddedFont>
    <p:embeddedFont>
      <p:font typeface="Garet Bold" panose="020B0604020202020204" charset="0"/>
      <p:regular r:id="rId18"/>
    </p:embeddedFont>
    <p:embeddedFont>
      <p:font typeface="League Spartan" panose="020B0604020202020204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Poppi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54764" y="2268152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39323" y="3346401"/>
            <a:ext cx="460706" cy="882885"/>
          </a:xfrm>
          <a:custGeom>
            <a:avLst/>
            <a:gdLst/>
            <a:ahLst/>
            <a:cxnLst/>
            <a:rect l="l" t="t" r="r" b="b"/>
            <a:pathLst>
              <a:path w="460706" h="882885">
                <a:moveTo>
                  <a:pt x="0" y="0"/>
                </a:moveTo>
                <a:lnTo>
                  <a:pt x="460706" y="0"/>
                </a:lnTo>
                <a:lnTo>
                  <a:pt x="460706" y="882885"/>
                </a:lnTo>
                <a:lnTo>
                  <a:pt x="0" y="882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22472" y="3749339"/>
            <a:ext cx="13043057" cy="271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62"/>
              </a:lnSpc>
              <a:spcBef>
                <a:spcPct val="0"/>
              </a:spcBef>
            </a:pPr>
            <a:r>
              <a:rPr lang="en-US" sz="1590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AGRIBLOCK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22472" y="6162299"/>
            <a:ext cx="1304305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Traceability, Trust, and Transparency in the Food Supply Chain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9400" y="5982155"/>
            <a:ext cx="18817400" cy="4412675"/>
            <a:chOff x="0" y="0"/>
            <a:chExt cx="1667432" cy="3910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7432" cy="391012"/>
            </a:xfrm>
            <a:custGeom>
              <a:avLst/>
              <a:gdLst/>
              <a:ahLst/>
              <a:cxnLst/>
              <a:rect l="l" t="t" r="r" b="b"/>
              <a:pathLst>
                <a:path w="1667432" h="391012">
                  <a:moveTo>
                    <a:pt x="0" y="0"/>
                  </a:moveTo>
                  <a:lnTo>
                    <a:pt x="1667432" y="0"/>
                  </a:lnTo>
                  <a:lnTo>
                    <a:pt x="1667432" y="391012"/>
                  </a:lnTo>
                  <a:lnTo>
                    <a:pt x="0" y="391012"/>
                  </a:lnTo>
                  <a:close/>
                </a:path>
              </a:pathLst>
            </a:custGeom>
            <a:blipFill>
              <a:blip r:embed="rId3"/>
              <a:stretch>
                <a:fillRect t="-92146" b="-921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4781480" y="2451548"/>
            <a:ext cx="8315842" cy="1886685"/>
            <a:chOff x="0" y="0"/>
            <a:chExt cx="2472317" cy="5609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2317" cy="560915"/>
            </a:xfrm>
            <a:custGeom>
              <a:avLst/>
              <a:gdLst/>
              <a:ahLst/>
              <a:cxnLst/>
              <a:rect l="l" t="t" r="r" b="b"/>
              <a:pathLst>
                <a:path w="2472317" h="560915">
                  <a:moveTo>
                    <a:pt x="0" y="0"/>
                  </a:moveTo>
                  <a:lnTo>
                    <a:pt x="2472317" y="0"/>
                  </a:lnTo>
                  <a:lnTo>
                    <a:pt x="2472317" y="560915"/>
                  </a:lnTo>
                  <a:lnTo>
                    <a:pt x="0" y="560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7F7F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72317" cy="599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383813" y="1950951"/>
            <a:ext cx="522441" cy="1001194"/>
          </a:xfrm>
          <a:custGeom>
            <a:avLst/>
            <a:gdLst/>
            <a:ahLst/>
            <a:cxnLst/>
            <a:rect l="l" t="t" r="r" b="b"/>
            <a:pathLst>
              <a:path w="522441" h="1001194">
                <a:moveTo>
                  <a:pt x="0" y="0"/>
                </a:moveTo>
                <a:lnTo>
                  <a:pt x="522441" y="0"/>
                </a:lnTo>
                <a:lnTo>
                  <a:pt x="522441" y="1001194"/>
                </a:lnTo>
                <a:lnTo>
                  <a:pt x="0" y="1001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91153" y="2775817"/>
            <a:ext cx="9253880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sp>
        <p:nvSpPr>
          <p:cNvPr id="10" name="Freeform 10"/>
          <p:cNvSpPr/>
          <p:nvPr/>
        </p:nvSpPr>
        <p:spPr>
          <a:xfrm>
            <a:off x="3716793" y="3495113"/>
            <a:ext cx="522441" cy="1001194"/>
          </a:xfrm>
          <a:custGeom>
            <a:avLst/>
            <a:gdLst/>
            <a:ahLst/>
            <a:cxnLst/>
            <a:rect l="l" t="t" r="r" b="b"/>
            <a:pathLst>
              <a:path w="522441" h="1001194">
                <a:moveTo>
                  <a:pt x="0" y="0"/>
                </a:moveTo>
                <a:lnTo>
                  <a:pt x="522441" y="0"/>
                </a:lnTo>
                <a:lnTo>
                  <a:pt x="522441" y="1001193"/>
                </a:lnTo>
                <a:lnTo>
                  <a:pt x="0" y="1001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85525" y="5176373"/>
            <a:ext cx="13116950" cy="80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5721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 apple a day , keep NUSTIAN away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064" y="4887573"/>
            <a:ext cx="18966128" cy="6942477"/>
            <a:chOff x="0" y="0"/>
            <a:chExt cx="4995194" cy="1828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1828471"/>
            </a:xfrm>
            <a:custGeom>
              <a:avLst/>
              <a:gdLst/>
              <a:ahLst/>
              <a:cxnLst/>
              <a:rect l="l" t="t" r="r" b="b"/>
              <a:pathLst>
                <a:path w="4995194" h="1828471">
                  <a:moveTo>
                    <a:pt x="0" y="0"/>
                  </a:moveTo>
                  <a:lnTo>
                    <a:pt x="4995194" y="0"/>
                  </a:lnTo>
                  <a:lnTo>
                    <a:pt x="4995194" y="1828471"/>
                  </a:lnTo>
                  <a:lnTo>
                    <a:pt x="0" y="182847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1866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564146" y="7428732"/>
            <a:ext cx="465994" cy="345683"/>
          </a:xfrm>
          <a:custGeom>
            <a:avLst/>
            <a:gdLst/>
            <a:ahLst/>
            <a:cxnLst/>
            <a:rect l="l" t="t" r="r" b="b"/>
            <a:pathLst>
              <a:path w="465994" h="345683">
                <a:moveTo>
                  <a:pt x="0" y="0"/>
                </a:moveTo>
                <a:lnTo>
                  <a:pt x="465994" y="0"/>
                </a:lnTo>
                <a:lnTo>
                  <a:pt x="465994" y="345682"/>
                </a:lnTo>
                <a:lnTo>
                  <a:pt x="0" y="3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10237" y="1200150"/>
            <a:ext cx="8189687" cy="88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6999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Team Members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0237" y="2363887"/>
            <a:ext cx="14186952" cy="76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1"/>
              </a:lnSpc>
              <a:spcBef>
                <a:spcPct val="0"/>
              </a:spcBef>
            </a:pPr>
            <a:r>
              <a:rPr lang="en-US" sz="4279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Hamza Muhammad Iqbal                                           503052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0237" y="4065626"/>
            <a:ext cx="14186952" cy="152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1"/>
              </a:lnSpc>
            </a:pPr>
            <a:r>
              <a:rPr lang="en-US" sz="42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Bilal Atif                                                      501863</a:t>
            </a:r>
          </a:p>
          <a:p>
            <a:pPr algn="l">
              <a:lnSpc>
                <a:spcPts val="5991"/>
              </a:lnSpc>
              <a:spcBef>
                <a:spcPct val="0"/>
              </a:spcBef>
            </a:pPr>
            <a:endParaRPr lang="en-US" sz="4279" b="1">
              <a:solidFill>
                <a:srgbClr val="487307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0237" y="5928595"/>
            <a:ext cx="14186952" cy="76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1"/>
              </a:lnSpc>
              <a:spcBef>
                <a:spcPct val="0"/>
              </a:spcBef>
            </a:pPr>
            <a:r>
              <a:rPr lang="en-US" sz="42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Maaz Hussain                                                                       532844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0237" y="7650589"/>
            <a:ext cx="14186952" cy="76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1"/>
              </a:lnSpc>
              <a:spcBef>
                <a:spcPct val="0"/>
              </a:spcBef>
            </a:pPr>
            <a:r>
              <a:rPr lang="en-US" sz="4279" b="1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Muhammad Abdul Daym                                           507605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0237" y="3017181"/>
            <a:ext cx="14186952" cy="70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1"/>
              </a:lnSpc>
              <a:spcBef>
                <a:spcPct val="0"/>
              </a:spcBef>
            </a:pPr>
            <a:r>
              <a:rPr lang="en-US" sz="38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(Auth+BlockChain)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10237" y="4811787"/>
            <a:ext cx="14186952" cy="70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1"/>
              </a:lnSpc>
              <a:spcBef>
                <a:spcPct val="0"/>
              </a:spcBef>
            </a:pPr>
            <a:r>
              <a:rPr lang="en-US" sz="38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(Models+Mining)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0237" y="6581889"/>
            <a:ext cx="14186952" cy="70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1"/>
              </a:lnSpc>
              <a:spcBef>
                <a:spcPct val="0"/>
              </a:spcBef>
            </a:pPr>
            <a:r>
              <a:rPr lang="en-US" sz="38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(Traceability+API)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0237" y="8303883"/>
            <a:ext cx="14186952" cy="70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1"/>
              </a:lnSpc>
              <a:spcBef>
                <a:spcPct val="0"/>
              </a:spcBef>
            </a:pPr>
            <a:r>
              <a:rPr lang="en-US" sz="3879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(Infrastructure+Networking)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064" y="4887573"/>
            <a:ext cx="18966128" cy="6942477"/>
            <a:chOff x="0" y="0"/>
            <a:chExt cx="4995194" cy="1828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1828471"/>
            </a:xfrm>
            <a:custGeom>
              <a:avLst/>
              <a:gdLst/>
              <a:ahLst/>
              <a:cxnLst/>
              <a:rect l="l" t="t" r="r" b="b"/>
              <a:pathLst>
                <a:path w="4995194" h="1828471">
                  <a:moveTo>
                    <a:pt x="0" y="0"/>
                  </a:moveTo>
                  <a:lnTo>
                    <a:pt x="4995194" y="0"/>
                  </a:lnTo>
                  <a:lnTo>
                    <a:pt x="4995194" y="1828471"/>
                  </a:lnTo>
                  <a:lnTo>
                    <a:pt x="0" y="182847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1866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88356" y="1834777"/>
            <a:ext cx="5883294" cy="6842955"/>
            <a:chOff x="0" y="0"/>
            <a:chExt cx="911476" cy="1060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1476" cy="1060153"/>
            </a:xfrm>
            <a:custGeom>
              <a:avLst/>
              <a:gdLst/>
              <a:ahLst/>
              <a:cxnLst/>
              <a:rect l="l" t="t" r="r" b="b"/>
              <a:pathLst>
                <a:path w="911476" h="1060153">
                  <a:moveTo>
                    <a:pt x="46057" y="0"/>
                  </a:moveTo>
                  <a:lnTo>
                    <a:pt x="865419" y="0"/>
                  </a:lnTo>
                  <a:cubicBezTo>
                    <a:pt x="890856" y="0"/>
                    <a:pt x="911476" y="20620"/>
                    <a:pt x="911476" y="46057"/>
                  </a:cubicBezTo>
                  <a:lnTo>
                    <a:pt x="911476" y="1014096"/>
                  </a:lnTo>
                  <a:cubicBezTo>
                    <a:pt x="911476" y="1026311"/>
                    <a:pt x="906624" y="1038026"/>
                    <a:pt x="897986" y="1046663"/>
                  </a:cubicBezTo>
                  <a:cubicBezTo>
                    <a:pt x="889349" y="1055300"/>
                    <a:pt x="877634" y="1060153"/>
                    <a:pt x="865419" y="1060153"/>
                  </a:cubicBezTo>
                  <a:lnTo>
                    <a:pt x="46057" y="1060153"/>
                  </a:lnTo>
                  <a:cubicBezTo>
                    <a:pt x="20620" y="1060153"/>
                    <a:pt x="0" y="1039532"/>
                    <a:pt x="0" y="1014096"/>
                  </a:cubicBezTo>
                  <a:lnTo>
                    <a:pt x="0" y="46057"/>
                  </a:lnTo>
                  <a:cubicBezTo>
                    <a:pt x="0" y="20620"/>
                    <a:pt x="20620" y="0"/>
                    <a:pt x="46057" y="0"/>
                  </a:cubicBezTo>
                  <a:close/>
                </a:path>
              </a:pathLst>
            </a:custGeom>
            <a:blipFill>
              <a:blip r:embed="rId2"/>
              <a:stretch>
                <a:fillRect l="-8155" r="-8155"/>
              </a:stretch>
            </a:blipFill>
            <a:ln w="57150" cap="rnd">
              <a:solidFill>
                <a:srgbClr val="487307"/>
              </a:solidFill>
              <a:prstDash val="solid"/>
              <a:round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852921" y="3195698"/>
            <a:ext cx="678128" cy="678128"/>
            <a:chOff x="0" y="0"/>
            <a:chExt cx="178601" cy="1786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8601" cy="178601"/>
            </a:xfrm>
            <a:custGeom>
              <a:avLst/>
              <a:gdLst/>
              <a:ahLst/>
              <a:cxnLst/>
              <a:rect l="l" t="t" r="r" b="b"/>
              <a:pathLst>
                <a:path w="178601" h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58987" y="6793433"/>
            <a:ext cx="678128" cy="678128"/>
            <a:chOff x="0" y="0"/>
            <a:chExt cx="178601" cy="1786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8601" cy="178601"/>
            </a:xfrm>
            <a:custGeom>
              <a:avLst/>
              <a:gdLst/>
              <a:ahLst/>
              <a:cxnLst/>
              <a:rect l="l" t="t" r="r" b="b"/>
              <a:pathLst>
                <a:path w="178601" h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FFB257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958987" y="3361920"/>
            <a:ext cx="465994" cy="345683"/>
          </a:xfrm>
          <a:custGeom>
            <a:avLst/>
            <a:gdLst/>
            <a:ahLst/>
            <a:cxnLst/>
            <a:rect l="l" t="t" r="r" b="b"/>
            <a:pathLst>
              <a:path w="465994" h="345683">
                <a:moveTo>
                  <a:pt x="0" y="0"/>
                </a:moveTo>
                <a:lnTo>
                  <a:pt x="465994" y="0"/>
                </a:lnTo>
                <a:lnTo>
                  <a:pt x="465994" y="345683"/>
                </a:lnTo>
                <a:lnTo>
                  <a:pt x="0" y="345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065054" y="6955581"/>
            <a:ext cx="465994" cy="345683"/>
          </a:xfrm>
          <a:custGeom>
            <a:avLst/>
            <a:gdLst/>
            <a:ahLst/>
            <a:cxnLst/>
            <a:rect l="l" t="t" r="r" b="b"/>
            <a:pathLst>
              <a:path w="465994" h="345683">
                <a:moveTo>
                  <a:pt x="0" y="0"/>
                </a:moveTo>
                <a:lnTo>
                  <a:pt x="465994" y="0"/>
                </a:lnTo>
                <a:lnTo>
                  <a:pt x="465994" y="345683"/>
                </a:lnTo>
                <a:lnTo>
                  <a:pt x="0" y="345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33871" y="1398550"/>
            <a:ext cx="6250279" cy="108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 dirty="0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Challenge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54342" y="2756778"/>
            <a:ext cx="8519689" cy="175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7"/>
              </a:lnSpc>
              <a:spcBef>
                <a:spcPct val="0"/>
              </a:spcBef>
            </a:pPr>
            <a:r>
              <a:rPr lang="en-US" sz="3291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Lack of transparency in the current food supply chain (e.g., food fraud, long recall times, difficulty tracing origin)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54342" y="6536481"/>
            <a:ext cx="8519689" cy="116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1"/>
              </a:lnSpc>
              <a:spcBef>
                <a:spcPct val="0"/>
              </a:spcBef>
            </a:pPr>
            <a:r>
              <a:rPr lang="en-US" sz="3279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Health risks, financial losses for honest farmers, and consumer distrust.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52921" y="5130628"/>
            <a:ext cx="6250279" cy="108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 dirty="0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Impact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1363" y="4509852"/>
            <a:ext cx="18966128" cy="11065933"/>
            <a:chOff x="0" y="0"/>
            <a:chExt cx="4995194" cy="2914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2914484"/>
            </a:xfrm>
            <a:custGeom>
              <a:avLst/>
              <a:gdLst/>
              <a:ahLst/>
              <a:cxnLst/>
              <a:rect l="l" t="t" r="r" b="b"/>
              <a:pathLst>
                <a:path w="4995194" h="2914484">
                  <a:moveTo>
                    <a:pt x="0" y="0"/>
                  </a:moveTo>
                  <a:lnTo>
                    <a:pt x="4995194" y="0"/>
                  </a:lnTo>
                  <a:lnTo>
                    <a:pt x="4995194" y="2914484"/>
                  </a:lnTo>
                  <a:lnTo>
                    <a:pt x="0" y="2914484"/>
                  </a:lnTo>
                  <a:close/>
                </a:path>
              </a:pathLst>
            </a:custGeom>
            <a:solidFill>
              <a:srgbClr val="9D884E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295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3207" y="3046492"/>
            <a:ext cx="6339715" cy="5562260"/>
            <a:chOff x="0" y="0"/>
            <a:chExt cx="1669719" cy="14649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9719" cy="1464957"/>
            </a:xfrm>
            <a:custGeom>
              <a:avLst/>
              <a:gdLst/>
              <a:ahLst/>
              <a:cxnLst/>
              <a:rect l="l" t="t" r="r" b="b"/>
              <a:pathLst>
                <a:path w="1669719" h="1464957">
                  <a:moveTo>
                    <a:pt x="122118" y="0"/>
                  </a:moveTo>
                  <a:lnTo>
                    <a:pt x="1547601" y="0"/>
                  </a:lnTo>
                  <a:cubicBezTo>
                    <a:pt x="1615045" y="0"/>
                    <a:pt x="1669719" y="54674"/>
                    <a:pt x="1669719" y="122118"/>
                  </a:cubicBezTo>
                  <a:lnTo>
                    <a:pt x="1669719" y="1342840"/>
                  </a:lnTo>
                  <a:cubicBezTo>
                    <a:pt x="1669719" y="1410283"/>
                    <a:pt x="1615045" y="1464957"/>
                    <a:pt x="1547601" y="1464957"/>
                  </a:cubicBezTo>
                  <a:lnTo>
                    <a:pt x="122118" y="1464957"/>
                  </a:lnTo>
                  <a:cubicBezTo>
                    <a:pt x="54674" y="1464957"/>
                    <a:pt x="0" y="1410283"/>
                    <a:pt x="0" y="1342840"/>
                  </a:cubicBezTo>
                  <a:lnTo>
                    <a:pt x="0" y="122118"/>
                  </a:lnTo>
                  <a:cubicBezTo>
                    <a:pt x="0" y="54674"/>
                    <a:pt x="54674" y="0"/>
                    <a:pt x="1221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69719" cy="1503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158371" y="638053"/>
            <a:ext cx="9404766" cy="9404766"/>
          </a:xfrm>
          <a:custGeom>
            <a:avLst/>
            <a:gdLst/>
            <a:ahLst/>
            <a:cxnLst/>
            <a:rect l="l" t="t" r="r" b="b"/>
            <a:pathLst>
              <a:path w="9404766" h="9404766">
                <a:moveTo>
                  <a:pt x="0" y="0"/>
                </a:moveTo>
                <a:lnTo>
                  <a:pt x="9404766" y="0"/>
                </a:lnTo>
                <a:lnTo>
                  <a:pt x="9404766" y="9404766"/>
                </a:lnTo>
                <a:lnTo>
                  <a:pt x="0" y="9404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89972" y="913910"/>
            <a:ext cx="767816" cy="60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7787" y="1680296"/>
            <a:ext cx="8722489" cy="83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4"/>
              </a:lnSpc>
            </a:pPr>
            <a:r>
              <a:rPr lang="en-US" sz="6574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Our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7787" y="3337883"/>
            <a:ext cx="5594944" cy="488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0"/>
              </a:lnSpc>
              <a:spcBef>
                <a:spcPct val="0"/>
              </a:spcBef>
            </a:pPr>
            <a:r>
              <a:rPr lang="en-US" sz="3457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A concise, single-sentence value proposition: Agriblock uses Blockchain and IoT to create an immutable, transparent, farm-to-plate record for every food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0420" y="-724065"/>
            <a:ext cx="12090661" cy="11411927"/>
            <a:chOff x="0" y="0"/>
            <a:chExt cx="3184372" cy="3005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84372" cy="3005610"/>
            </a:xfrm>
            <a:custGeom>
              <a:avLst/>
              <a:gdLst/>
              <a:ahLst/>
              <a:cxnLst/>
              <a:rect l="l" t="t" r="r" b="b"/>
              <a:pathLst>
                <a:path w="3184372" h="3005610">
                  <a:moveTo>
                    <a:pt x="0" y="0"/>
                  </a:moveTo>
                  <a:lnTo>
                    <a:pt x="3184372" y="0"/>
                  </a:lnTo>
                  <a:lnTo>
                    <a:pt x="3184372" y="3005610"/>
                  </a:lnTo>
                  <a:lnTo>
                    <a:pt x="0" y="3005610"/>
                  </a:lnTo>
                  <a:close/>
                </a:path>
              </a:pathLst>
            </a:custGeom>
            <a:solidFill>
              <a:srgbClr val="133D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84372" cy="3043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140420" y="-448598"/>
            <a:ext cx="3938179" cy="2220712"/>
            <a:chOff x="0" y="0"/>
            <a:chExt cx="1037216" cy="5848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7216" cy="584879"/>
            </a:xfrm>
            <a:custGeom>
              <a:avLst/>
              <a:gdLst/>
              <a:ahLst/>
              <a:cxnLst/>
              <a:rect l="l" t="t" r="r" b="b"/>
              <a:pathLst>
                <a:path w="1037216" h="584879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9972" y="2061247"/>
            <a:ext cx="7449074" cy="308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The Agriblock 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01000" y="2836224"/>
            <a:ext cx="7267123" cy="415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3"/>
              </a:lnSpc>
            </a:pPr>
            <a:r>
              <a:rPr lang="en-US" sz="4674" b="1" dirty="0">
                <a:solidFill>
                  <a:srgbClr val="2A896E"/>
                </a:solidFill>
                <a:latin typeface="Poppins Bold"/>
                <a:ea typeface="Poppins Bold"/>
                <a:cs typeface="Poppins Bold"/>
                <a:sym typeface="Poppins Bold"/>
              </a:rPr>
              <a:t>Core Components</a:t>
            </a:r>
            <a:r>
              <a:rPr lang="en-US" sz="4674" dirty="0">
                <a:solidFill>
                  <a:srgbClr val="2A896E"/>
                </a:solidFill>
                <a:latin typeface="Poppins"/>
                <a:ea typeface="Poppins"/>
                <a:cs typeface="Poppins"/>
                <a:sym typeface="Poppins"/>
              </a:rPr>
              <a:t>: Blockchain Network Smart Contracts</a:t>
            </a:r>
          </a:p>
          <a:p>
            <a:pPr algn="l">
              <a:lnSpc>
                <a:spcPts val="6543"/>
              </a:lnSpc>
            </a:pPr>
            <a:r>
              <a:rPr lang="en-US" sz="4674" dirty="0">
                <a:solidFill>
                  <a:srgbClr val="2A896E"/>
                </a:solidFill>
                <a:latin typeface="Poppins"/>
                <a:ea typeface="Poppins"/>
                <a:cs typeface="Poppins"/>
                <a:sym typeface="Poppins"/>
              </a:rPr>
              <a:t>IoT Sensors </a:t>
            </a:r>
          </a:p>
          <a:p>
            <a:pPr algn="l">
              <a:lnSpc>
                <a:spcPts val="6543"/>
              </a:lnSpc>
              <a:spcBef>
                <a:spcPct val="0"/>
              </a:spcBef>
            </a:pPr>
            <a:r>
              <a:rPr lang="en-US" sz="4674" dirty="0">
                <a:solidFill>
                  <a:srgbClr val="2A896E"/>
                </a:solidFill>
                <a:latin typeface="Poppins"/>
                <a:ea typeface="Poppins"/>
                <a:cs typeface="Poppins"/>
                <a:sym typeface="Poppins"/>
              </a:rPr>
              <a:t>Web/Mobile Application.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3810317" y="-478742"/>
            <a:ext cx="679284" cy="11600565"/>
            <a:chOff x="0" y="0"/>
            <a:chExt cx="178906" cy="30552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906" cy="3055293"/>
            </a:xfrm>
            <a:custGeom>
              <a:avLst/>
              <a:gdLst/>
              <a:ahLst/>
              <a:cxnLst/>
              <a:rect l="l" t="t" r="r" b="b"/>
              <a:pathLst>
                <a:path w="178906" h="3055293">
                  <a:moveTo>
                    <a:pt x="0" y="0"/>
                  </a:moveTo>
                  <a:lnTo>
                    <a:pt x="178906" y="0"/>
                  </a:lnTo>
                  <a:lnTo>
                    <a:pt x="178906" y="3055293"/>
                  </a:lnTo>
                  <a:lnTo>
                    <a:pt x="0" y="3055293"/>
                  </a:lnTo>
                  <a:close/>
                </a:path>
              </a:pathLst>
            </a:custGeom>
            <a:solidFill>
              <a:srgbClr val="FFD8AB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906" cy="3093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302" y="8990664"/>
            <a:ext cx="11951532" cy="900434"/>
            <a:chOff x="0" y="0"/>
            <a:chExt cx="3147729" cy="2371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7729" cy="237151"/>
            </a:xfrm>
            <a:custGeom>
              <a:avLst/>
              <a:gdLst/>
              <a:ahLst/>
              <a:cxnLst/>
              <a:rect l="l" t="t" r="r" b="b"/>
              <a:pathLst>
                <a:path w="3147729" h="237151">
                  <a:moveTo>
                    <a:pt x="4534" y="0"/>
                  </a:moveTo>
                  <a:lnTo>
                    <a:pt x="3143194" y="0"/>
                  </a:lnTo>
                  <a:cubicBezTo>
                    <a:pt x="3145699" y="0"/>
                    <a:pt x="3147729" y="2030"/>
                    <a:pt x="3147729" y="4534"/>
                  </a:cubicBezTo>
                  <a:lnTo>
                    <a:pt x="3147729" y="232617"/>
                  </a:lnTo>
                  <a:cubicBezTo>
                    <a:pt x="3147729" y="235121"/>
                    <a:pt x="3145699" y="237151"/>
                    <a:pt x="3143194" y="237151"/>
                  </a:cubicBezTo>
                  <a:lnTo>
                    <a:pt x="4534" y="237151"/>
                  </a:lnTo>
                  <a:cubicBezTo>
                    <a:pt x="3332" y="237151"/>
                    <a:pt x="2178" y="236673"/>
                    <a:pt x="1328" y="235823"/>
                  </a:cubicBezTo>
                  <a:cubicBezTo>
                    <a:pt x="478" y="234973"/>
                    <a:pt x="0" y="233819"/>
                    <a:pt x="0" y="232617"/>
                  </a:cubicBezTo>
                  <a:lnTo>
                    <a:pt x="0" y="4534"/>
                  </a:lnTo>
                  <a:cubicBezTo>
                    <a:pt x="0" y="3332"/>
                    <a:pt x="478" y="2178"/>
                    <a:pt x="1328" y="1328"/>
                  </a:cubicBezTo>
                  <a:cubicBezTo>
                    <a:pt x="2178" y="478"/>
                    <a:pt x="3332" y="0"/>
                    <a:pt x="453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47729" cy="27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35074" y="-656782"/>
            <a:ext cx="961418" cy="11600565"/>
            <a:chOff x="0" y="0"/>
            <a:chExt cx="253213" cy="30552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213" cy="3055293"/>
            </a:xfrm>
            <a:custGeom>
              <a:avLst/>
              <a:gdLst/>
              <a:ahLst/>
              <a:cxnLst/>
              <a:rect l="l" t="t" r="r" b="b"/>
              <a:pathLst>
                <a:path w="253213" h="3055293">
                  <a:moveTo>
                    <a:pt x="56368" y="0"/>
                  </a:moveTo>
                  <a:lnTo>
                    <a:pt x="196845" y="0"/>
                  </a:lnTo>
                  <a:cubicBezTo>
                    <a:pt x="227976" y="0"/>
                    <a:pt x="253213" y="25237"/>
                    <a:pt x="253213" y="56368"/>
                  </a:cubicBezTo>
                  <a:lnTo>
                    <a:pt x="253213" y="2998925"/>
                  </a:lnTo>
                  <a:cubicBezTo>
                    <a:pt x="253213" y="3030056"/>
                    <a:pt x="227976" y="3055293"/>
                    <a:pt x="196845" y="3055293"/>
                  </a:cubicBezTo>
                  <a:lnTo>
                    <a:pt x="56368" y="3055293"/>
                  </a:lnTo>
                  <a:cubicBezTo>
                    <a:pt x="25237" y="3055293"/>
                    <a:pt x="0" y="3030056"/>
                    <a:pt x="0" y="2998925"/>
                  </a:cubicBezTo>
                  <a:lnTo>
                    <a:pt x="0" y="56368"/>
                  </a:lnTo>
                  <a:cubicBezTo>
                    <a:pt x="0" y="25237"/>
                    <a:pt x="25237" y="0"/>
                    <a:pt x="56368" y="0"/>
                  </a:cubicBezTo>
                  <a:close/>
                </a:path>
              </a:pathLst>
            </a:custGeom>
            <a:solidFill>
              <a:srgbClr val="EB9837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3213" cy="3093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3812" y="1143000"/>
            <a:ext cx="7694643" cy="115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1"/>
              </a:lnSpc>
            </a:pPr>
            <a:r>
              <a:rPr lang="en-US" sz="4732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How It Works: The Data Journey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306" y="2712530"/>
            <a:ext cx="8008150" cy="447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896" lvl="1" indent="-301948" algn="l">
              <a:lnSpc>
                <a:spcPts val="3915"/>
              </a:lnSpc>
              <a:buFont typeface="Arial"/>
              <a:buChar char="•"/>
            </a:pPr>
            <a:r>
              <a:rPr lang="en-US" sz="27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Step 1 (Farmer): Data (soil temp, humidity, fertilizer use) is collected by IoT Sensors.</a:t>
            </a:r>
          </a:p>
          <a:p>
            <a:pPr marL="603896" lvl="1" indent="-301948" algn="l">
              <a:lnSpc>
                <a:spcPts val="3915"/>
              </a:lnSpc>
              <a:buFont typeface="Arial"/>
              <a:buChar char="•"/>
            </a:pPr>
            <a:r>
              <a:rPr lang="en-US" sz="27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Step 2 (Data Validation): Data is aggregated and written to the Blockchain ledger via Smart Contracts.</a:t>
            </a:r>
          </a:p>
          <a:p>
            <a:pPr marL="603896" lvl="1" indent="-301948" algn="l">
              <a:lnSpc>
                <a:spcPts val="3915"/>
              </a:lnSpc>
              <a:spcBef>
                <a:spcPct val="0"/>
              </a:spcBef>
              <a:buFont typeface="Arial"/>
              <a:buChar char="•"/>
            </a:pPr>
            <a:r>
              <a:rPr lang="en-US" sz="27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Step 3 (Consumer/Retailer): Scan a QR Code to access the immutable history.</a:t>
            </a:r>
          </a:p>
          <a:p>
            <a:pPr algn="l">
              <a:lnSpc>
                <a:spcPts val="3915"/>
              </a:lnSpc>
              <a:spcBef>
                <a:spcPct val="0"/>
              </a:spcBef>
            </a:pPr>
            <a:endParaRPr lang="en-US" sz="279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20496" y="910657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id="11" name="Freeform 11"/>
          <p:cNvSpPr/>
          <p:nvPr/>
        </p:nvSpPr>
        <p:spPr>
          <a:xfrm>
            <a:off x="9989405" y="1028700"/>
            <a:ext cx="7865009" cy="7839180"/>
          </a:xfrm>
          <a:custGeom>
            <a:avLst/>
            <a:gdLst/>
            <a:ahLst/>
            <a:cxnLst/>
            <a:rect l="l" t="t" r="r" b="b"/>
            <a:pathLst>
              <a:path w="7865009" h="7839180">
                <a:moveTo>
                  <a:pt x="0" y="0"/>
                </a:moveTo>
                <a:lnTo>
                  <a:pt x="7865009" y="0"/>
                </a:lnTo>
                <a:lnTo>
                  <a:pt x="7865009" y="7839180"/>
                </a:lnTo>
                <a:lnTo>
                  <a:pt x="0" y="783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59467"/>
            <a:ext cx="1417831" cy="11600565"/>
            <a:chOff x="0" y="0"/>
            <a:chExt cx="373421" cy="3055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421" cy="3055293"/>
            </a:xfrm>
            <a:custGeom>
              <a:avLst/>
              <a:gdLst/>
              <a:ahLst/>
              <a:cxnLst/>
              <a:rect l="l" t="t" r="r" b="b"/>
              <a:pathLst>
                <a:path w="373421" h="3055293">
                  <a:moveTo>
                    <a:pt x="38223" y="0"/>
                  </a:moveTo>
                  <a:lnTo>
                    <a:pt x="335198" y="0"/>
                  </a:lnTo>
                  <a:cubicBezTo>
                    <a:pt x="356308" y="0"/>
                    <a:pt x="373421" y="17113"/>
                    <a:pt x="373421" y="38223"/>
                  </a:cubicBezTo>
                  <a:lnTo>
                    <a:pt x="373421" y="3017070"/>
                  </a:lnTo>
                  <a:cubicBezTo>
                    <a:pt x="373421" y="3038180"/>
                    <a:pt x="356308" y="3055293"/>
                    <a:pt x="335198" y="3055293"/>
                  </a:cubicBezTo>
                  <a:lnTo>
                    <a:pt x="38223" y="3055293"/>
                  </a:lnTo>
                  <a:cubicBezTo>
                    <a:pt x="17113" y="3055293"/>
                    <a:pt x="0" y="3038180"/>
                    <a:pt x="0" y="3017070"/>
                  </a:cubicBezTo>
                  <a:lnTo>
                    <a:pt x="0" y="38223"/>
                  </a:lnTo>
                  <a:cubicBezTo>
                    <a:pt x="0" y="17113"/>
                    <a:pt x="17113" y="0"/>
                    <a:pt x="38223" y="0"/>
                  </a:cubicBezTo>
                  <a:close/>
                </a:path>
              </a:pathLst>
            </a:custGeom>
            <a:solidFill>
              <a:srgbClr val="EB9837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3421" cy="3093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87694" y="1457771"/>
            <a:ext cx="12881671" cy="208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8" b="1" dirty="0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The Blockchain Advantage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7759" y="4263874"/>
            <a:ext cx="15461541" cy="248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014" lvl="1" indent="-376507" algn="l">
              <a:lnSpc>
                <a:spcPts val="4882"/>
              </a:lnSpc>
              <a:buFont typeface="Arial"/>
              <a:buChar char="•"/>
            </a:pPr>
            <a:r>
              <a:rPr lang="en-US" sz="348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Immutability</a:t>
            </a:r>
            <a:r>
              <a:rPr lang="en-US" sz="348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: Records cannot be altered, ensuring data integrity.</a:t>
            </a:r>
          </a:p>
          <a:p>
            <a:pPr marL="753014" lvl="1" indent="-376507" algn="l">
              <a:lnSpc>
                <a:spcPts val="4882"/>
              </a:lnSpc>
              <a:buFont typeface="Arial"/>
              <a:buChar char="•"/>
            </a:pPr>
            <a:r>
              <a:rPr lang="en-US" sz="348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Transparency:</a:t>
            </a:r>
            <a:r>
              <a:rPr lang="en-US" sz="348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All approved participants can view the history.</a:t>
            </a:r>
          </a:p>
          <a:p>
            <a:pPr marL="753014" lvl="1" indent="-376507" algn="l">
              <a:lnSpc>
                <a:spcPts val="4882"/>
              </a:lnSpc>
              <a:spcBef>
                <a:spcPct val="0"/>
              </a:spcBef>
              <a:buFont typeface="Arial"/>
              <a:buChar char="•"/>
            </a:pPr>
            <a:r>
              <a:rPr lang="en-US" sz="3487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Decentralization</a:t>
            </a:r>
            <a:r>
              <a:rPr lang="en-US" sz="348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: No single point of control or failure.</a:t>
            </a:r>
          </a:p>
          <a:p>
            <a:pPr algn="l">
              <a:lnSpc>
                <a:spcPts val="4882"/>
              </a:lnSpc>
              <a:spcBef>
                <a:spcPct val="0"/>
              </a:spcBef>
            </a:pPr>
            <a:endParaRPr lang="en-US" sz="348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140420" y="-448598"/>
            <a:ext cx="3938179" cy="2220712"/>
            <a:chOff x="0" y="0"/>
            <a:chExt cx="1037216" cy="5848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37216" cy="584879"/>
            </a:xfrm>
            <a:custGeom>
              <a:avLst/>
              <a:gdLst/>
              <a:ahLst/>
              <a:cxnLst/>
              <a:rect l="l" t="t" r="r" b="b"/>
              <a:pathLst>
                <a:path w="1037216" h="584879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6355" y="2108844"/>
            <a:ext cx="5026282" cy="4007064"/>
            <a:chOff x="0" y="0"/>
            <a:chExt cx="1323794" cy="1055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794" cy="1055358"/>
            </a:xfrm>
            <a:custGeom>
              <a:avLst/>
              <a:gdLst/>
              <a:ahLst/>
              <a:cxnLst/>
              <a:rect l="l" t="t" r="r" b="b"/>
              <a:pathLst>
                <a:path w="1323794" h="1055358">
                  <a:moveTo>
                    <a:pt x="41588" y="0"/>
                  </a:moveTo>
                  <a:lnTo>
                    <a:pt x="1282207" y="0"/>
                  </a:lnTo>
                  <a:cubicBezTo>
                    <a:pt x="1305175" y="0"/>
                    <a:pt x="1323794" y="18619"/>
                    <a:pt x="1323794" y="41588"/>
                  </a:cubicBezTo>
                  <a:lnTo>
                    <a:pt x="1323794" y="1013771"/>
                  </a:lnTo>
                  <a:cubicBezTo>
                    <a:pt x="1323794" y="1036739"/>
                    <a:pt x="1305175" y="1055358"/>
                    <a:pt x="1282207" y="1055358"/>
                  </a:cubicBezTo>
                  <a:lnTo>
                    <a:pt x="41588" y="1055358"/>
                  </a:lnTo>
                  <a:cubicBezTo>
                    <a:pt x="18619" y="1055358"/>
                    <a:pt x="0" y="1036739"/>
                    <a:pt x="0" y="1013771"/>
                  </a:cubicBezTo>
                  <a:lnTo>
                    <a:pt x="0" y="41588"/>
                  </a:lnTo>
                  <a:cubicBezTo>
                    <a:pt x="0" y="18619"/>
                    <a:pt x="18619" y="0"/>
                    <a:pt x="41588" y="0"/>
                  </a:cubicBezTo>
                  <a:close/>
                </a:path>
              </a:pathLst>
            </a:custGeom>
            <a:solidFill>
              <a:srgbClr val="48730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23794" cy="109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45375" y="3038344"/>
            <a:ext cx="4961174" cy="4397711"/>
            <a:chOff x="0" y="0"/>
            <a:chExt cx="1306647" cy="11582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6647" cy="1158245"/>
            </a:xfrm>
            <a:custGeom>
              <a:avLst/>
              <a:gdLst/>
              <a:ahLst/>
              <a:cxnLst/>
              <a:rect l="l" t="t" r="r" b="b"/>
              <a:pathLst>
                <a:path w="1306647" h="1158245">
                  <a:moveTo>
                    <a:pt x="42134" y="0"/>
                  </a:moveTo>
                  <a:lnTo>
                    <a:pt x="1264513" y="0"/>
                  </a:lnTo>
                  <a:cubicBezTo>
                    <a:pt x="1275688" y="0"/>
                    <a:pt x="1286405" y="4439"/>
                    <a:pt x="1294306" y="12341"/>
                  </a:cubicBezTo>
                  <a:cubicBezTo>
                    <a:pt x="1302208" y="20242"/>
                    <a:pt x="1306647" y="30959"/>
                    <a:pt x="1306647" y="42134"/>
                  </a:cubicBezTo>
                  <a:lnTo>
                    <a:pt x="1306647" y="1116111"/>
                  </a:lnTo>
                  <a:cubicBezTo>
                    <a:pt x="1306647" y="1127286"/>
                    <a:pt x="1302208" y="1138003"/>
                    <a:pt x="1294306" y="1145904"/>
                  </a:cubicBezTo>
                  <a:cubicBezTo>
                    <a:pt x="1286405" y="1153806"/>
                    <a:pt x="1275688" y="1158245"/>
                    <a:pt x="1264513" y="1158245"/>
                  </a:cubicBezTo>
                  <a:lnTo>
                    <a:pt x="42134" y="1158245"/>
                  </a:lnTo>
                  <a:cubicBezTo>
                    <a:pt x="18864" y="1158245"/>
                    <a:pt x="0" y="1139381"/>
                    <a:pt x="0" y="1116111"/>
                  </a:cubicBezTo>
                  <a:lnTo>
                    <a:pt x="0" y="42134"/>
                  </a:lnTo>
                  <a:cubicBezTo>
                    <a:pt x="0" y="30959"/>
                    <a:pt x="4439" y="20242"/>
                    <a:pt x="12341" y="12341"/>
                  </a:cubicBezTo>
                  <a:cubicBezTo>
                    <a:pt x="20242" y="4439"/>
                    <a:pt x="30959" y="0"/>
                    <a:pt x="42134" y="0"/>
                  </a:cubicBezTo>
                  <a:close/>
                </a:path>
              </a:pathLst>
            </a:custGeom>
            <a:solidFill>
              <a:srgbClr val="133D31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06647" cy="1196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16849" y="2022033"/>
            <a:ext cx="5134795" cy="4093874"/>
            <a:chOff x="0" y="0"/>
            <a:chExt cx="1352374" cy="10782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2374" cy="1078222"/>
            </a:xfrm>
            <a:custGeom>
              <a:avLst/>
              <a:gdLst/>
              <a:ahLst/>
              <a:cxnLst/>
              <a:rect l="l" t="t" r="r" b="b"/>
              <a:pathLst>
                <a:path w="1352374" h="1078222">
                  <a:moveTo>
                    <a:pt x="40709" y="0"/>
                  </a:moveTo>
                  <a:lnTo>
                    <a:pt x="1311665" y="0"/>
                  </a:lnTo>
                  <a:cubicBezTo>
                    <a:pt x="1334148" y="0"/>
                    <a:pt x="1352374" y="18226"/>
                    <a:pt x="1352374" y="40709"/>
                  </a:cubicBezTo>
                  <a:lnTo>
                    <a:pt x="1352374" y="1037513"/>
                  </a:lnTo>
                  <a:cubicBezTo>
                    <a:pt x="1352374" y="1048310"/>
                    <a:pt x="1348085" y="1058664"/>
                    <a:pt x="1340451" y="1066299"/>
                  </a:cubicBezTo>
                  <a:cubicBezTo>
                    <a:pt x="1332816" y="1073933"/>
                    <a:pt x="1322462" y="1078222"/>
                    <a:pt x="1311665" y="1078222"/>
                  </a:cubicBezTo>
                  <a:lnTo>
                    <a:pt x="40709" y="1078222"/>
                  </a:lnTo>
                  <a:cubicBezTo>
                    <a:pt x="18226" y="1078222"/>
                    <a:pt x="0" y="1059996"/>
                    <a:pt x="0" y="1037513"/>
                  </a:cubicBezTo>
                  <a:lnTo>
                    <a:pt x="0" y="40709"/>
                  </a:lnTo>
                  <a:cubicBezTo>
                    <a:pt x="0" y="18226"/>
                    <a:pt x="18226" y="0"/>
                    <a:pt x="40709" y="0"/>
                  </a:cubicBezTo>
                  <a:close/>
                </a:path>
              </a:pathLst>
            </a:custGeom>
            <a:solidFill>
              <a:srgbClr val="48730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2374" cy="111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25425" y="-10088626"/>
            <a:ext cx="7713184" cy="12875374"/>
            <a:chOff x="0" y="0"/>
            <a:chExt cx="2031456" cy="3391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1456" cy="3391045"/>
            </a:xfrm>
            <a:custGeom>
              <a:avLst/>
              <a:gdLst/>
              <a:ahLst/>
              <a:cxnLst/>
              <a:rect l="l" t="t" r="r" b="b"/>
              <a:pathLst>
                <a:path w="2031456" h="3391045">
                  <a:moveTo>
                    <a:pt x="48179" y="0"/>
                  </a:moveTo>
                  <a:lnTo>
                    <a:pt x="1983277" y="0"/>
                  </a:lnTo>
                  <a:cubicBezTo>
                    <a:pt x="1996055" y="0"/>
                    <a:pt x="2008310" y="5076"/>
                    <a:pt x="2017345" y="14111"/>
                  </a:cubicBezTo>
                  <a:cubicBezTo>
                    <a:pt x="2026380" y="23147"/>
                    <a:pt x="2031456" y="35401"/>
                    <a:pt x="2031456" y="48179"/>
                  </a:cubicBezTo>
                  <a:lnTo>
                    <a:pt x="2031456" y="3342866"/>
                  </a:lnTo>
                  <a:cubicBezTo>
                    <a:pt x="2031456" y="3355644"/>
                    <a:pt x="2026380" y="3367898"/>
                    <a:pt x="2017345" y="3376934"/>
                  </a:cubicBezTo>
                  <a:cubicBezTo>
                    <a:pt x="2008310" y="3385969"/>
                    <a:pt x="1996055" y="3391045"/>
                    <a:pt x="1983277" y="3391045"/>
                  </a:cubicBezTo>
                  <a:lnTo>
                    <a:pt x="48179" y="3391045"/>
                  </a:lnTo>
                  <a:cubicBezTo>
                    <a:pt x="35401" y="3391045"/>
                    <a:pt x="23147" y="3385969"/>
                    <a:pt x="14111" y="3376934"/>
                  </a:cubicBezTo>
                  <a:cubicBezTo>
                    <a:pt x="5076" y="3367898"/>
                    <a:pt x="0" y="3355644"/>
                    <a:pt x="0" y="3342866"/>
                  </a:cubicBezTo>
                  <a:lnTo>
                    <a:pt x="0" y="48179"/>
                  </a:lnTo>
                  <a:cubicBezTo>
                    <a:pt x="0" y="35401"/>
                    <a:pt x="5076" y="23147"/>
                    <a:pt x="14111" y="14111"/>
                  </a:cubicBezTo>
                  <a:cubicBezTo>
                    <a:pt x="23147" y="5076"/>
                    <a:pt x="35401" y="0"/>
                    <a:pt x="48179" y="0"/>
                  </a:cubicBezTo>
                  <a:close/>
                </a:path>
              </a:pathLst>
            </a:custGeom>
            <a:solidFill>
              <a:srgbClr val="E18417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31456" cy="3429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201305" y="413208"/>
            <a:ext cx="7251875" cy="236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3"/>
              </a:lnSpc>
            </a:pPr>
            <a:r>
              <a:rPr lang="en-US" sz="6584" b="1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Key Features (The User Experience)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7539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55659" y="3248273"/>
            <a:ext cx="3085904" cy="87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3623" b="1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Consumer App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79055" y="4410809"/>
            <a:ext cx="4221377" cy="91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3771" b="1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Farmer/Supplier Dashboard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91938" y="4515536"/>
            <a:ext cx="3613345" cy="62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9"/>
              </a:lnSpc>
            </a:pPr>
            <a:r>
              <a:rPr lang="en-US" sz="2231">
                <a:solidFill>
                  <a:srgbClr val="FFFAF5"/>
                </a:solidFill>
                <a:latin typeface="Garet"/>
                <a:ea typeface="Garet"/>
                <a:cs typeface="Garet"/>
                <a:sym typeface="Garet"/>
              </a:rPr>
              <a:t>QR code scanning for origin and history.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46168" y="5813155"/>
            <a:ext cx="3959589" cy="62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9"/>
              </a:lnSpc>
            </a:pPr>
            <a:r>
              <a:rPr lang="en-US" sz="2231">
                <a:solidFill>
                  <a:srgbClr val="FFFAF5"/>
                </a:solidFill>
                <a:latin typeface="Garet"/>
                <a:ea typeface="Garet"/>
                <a:cs typeface="Garet"/>
                <a:sym typeface="Garet"/>
              </a:rPr>
              <a:t>Real-time IoT data monitoring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54943" y="3124069"/>
            <a:ext cx="4058608" cy="87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3623" b="1">
                <a:solidFill>
                  <a:srgbClr val="FFFAF5"/>
                </a:solidFill>
                <a:latin typeface="Garet Bold"/>
                <a:ea typeface="Garet Bold"/>
                <a:cs typeface="Garet Bold"/>
                <a:sym typeface="Garet Bold"/>
              </a:rPr>
              <a:t>Regulatory Access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54943" y="4406174"/>
            <a:ext cx="3959589" cy="62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9"/>
              </a:lnSpc>
            </a:pPr>
            <a:r>
              <a:rPr lang="en-US" sz="2231">
                <a:solidFill>
                  <a:srgbClr val="FFFAF5"/>
                </a:solidFill>
                <a:latin typeface="Garet"/>
                <a:ea typeface="Garet"/>
                <a:cs typeface="Garet"/>
                <a:sym typeface="Garet"/>
              </a:rPr>
              <a:t>Instant audit trail for recalls/compliance.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064" y="4887573"/>
            <a:ext cx="18966128" cy="6942477"/>
            <a:chOff x="0" y="0"/>
            <a:chExt cx="4995194" cy="1828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1828471"/>
            </a:xfrm>
            <a:custGeom>
              <a:avLst/>
              <a:gdLst/>
              <a:ahLst/>
              <a:cxnLst/>
              <a:rect l="l" t="t" r="r" b="b"/>
              <a:pathLst>
                <a:path w="4995194" h="1828471">
                  <a:moveTo>
                    <a:pt x="0" y="0"/>
                  </a:moveTo>
                  <a:lnTo>
                    <a:pt x="4995194" y="0"/>
                  </a:lnTo>
                  <a:lnTo>
                    <a:pt x="4995194" y="1828471"/>
                  </a:lnTo>
                  <a:lnTo>
                    <a:pt x="0" y="182847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1866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85314" y="6222194"/>
            <a:ext cx="2136618" cy="213661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84507" y="1511939"/>
            <a:ext cx="5919517" cy="591951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3857" r="-33857"/>
              </a:stretch>
            </a:blipFill>
            <a:ln w="85725" cap="sq">
              <a:solidFill>
                <a:srgbClr val="B4C273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201287" y="1511939"/>
            <a:ext cx="2086713" cy="208671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244" y="922869"/>
            <a:ext cx="307387" cy="589070"/>
          </a:xfrm>
          <a:custGeom>
            <a:avLst/>
            <a:gdLst/>
            <a:ahLst/>
            <a:cxnLst/>
            <a:rect l="l" t="t" r="r" b="b"/>
            <a:pathLst>
              <a:path w="307387" h="589070">
                <a:moveTo>
                  <a:pt x="0" y="0"/>
                </a:moveTo>
                <a:lnTo>
                  <a:pt x="307388" y="0"/>
                </a:lnTo>
                <a:lnTo>
                  <a:pt x="307388" y="589070"/>
                </a:lnTo>
                <a:lnTo>
                  <a:pt x="0" y="58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7893" y="1238250"/>
            <a:ext cx="9193356" cy="195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7999" b="1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Conclusion &amp; Call to Action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487249"/>
            <a:ext cx="7588713" cy="501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031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Impac</a:t>
            </a:r>
            <a:r>
              <a:rPr lang="en-US" sz="4031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t: Improved consumer health, fair pricing for end users and farmers as well.</a:t>
            </a:r>
          </a:p>
          <a:p>
            <a:pPr algn="l">
              <a:lnSpc>
                <a:spcPts val="5644"/>
              </a:lnSpc>
            </a:pPr>
            <a:r>
              <a:rPr lang="en-US" sz="4031" b="1" dirty="0">
                <a:solidFill>
                  <a:srgbClr val="487307"/>
                </a:solidFill>
                <a:latin typeface="Poppins Bold"/>
                <a:ea typeface="Poppins Bold"/>
                <a:cs typeface="Poppins Bold"/>
                <a:sym typeface="Poppins Bold"/>
              </a:rPr>
              <a:t>Vision</a:t>
            </a:r>
            <a:r>
              <a:rPr lang="en-US" sz="4031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: To be the global standard for agricultural product tracing.</a:t>
            </a:r>
          </a:p>
          <a:p>
            <a:pPr algn="l">
              <a:lnSpc>
                <a:spcPts val="5644"/>
              </a:lnSpc>
              <a:spcBef>
                <a:spcPct val="0"/>
              </a:spcBef>
            </a:pPr>
            <a:endParaRPr lang="en-US" sz="4031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875392" y="8772777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553623" y="4977683"/>
            <a:ext cx="3861769" cy="386176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4906" r="-24906"/>
              </a:stretch>
            </a:blipFill>
            <a:ln w="85725" cap="sq">
              <a:solidFill>
                <a:srgbClr val="FFFCF3"/>
              </a:solidFill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319</Words>
  <Application>Microsoft Office PowerPoint</Application>
  <PresentationFormat>Custom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Poppins</vt:lpstr>
      <vt:lpstr>Arial</vt:lpstr>
      <vt:lpstr>Calibri</vt:lpstr>
      <vt:lpstr>Garet</vt:lpstr>
      <vt:lpstr>League Spartan</vt:lpstr>
      <vt:lpstr>Codec Pro Bold</vt:lpstr>
      <vt:lpstr>Garet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Minimalist Agrifarm Company Presentation</dc:title>
  <cp:lastModifiedBy>Hamza Iqbal</cp:lastModifiedBy>
  <cp:revision>2</cp:revision>
  <dcterms:created xsi:type="dcterms:W3CDTF">2006-08-16T00:00:00Z</dcterms:created>
  <dcterms:modified xsi:type="dcterms:W3CDTF">2025-12-16T14:14:55Z</dcterms:modified>
  <dc:identifier>DAG7mPf7Elc</dc:identifier>
</cp:coreProperties>
</file>